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 educational briefing from Encypher Corporation. The accompanying guides provide primary sources and app-specific instructions. Examples are illustrative, not experiment results.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the C2PA vs AI watermarking guide for definitions and sources. None of these mechanisms alone stops someone copying information they can view.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See sources in the C2PA vs AI watermarking guide. Avoid treating a negative watermark result as proof of human authorship, or a positive result as a complete content history.</a:t>
            </a:r>
          </a:p>
          <a:p>
            <a:r>
              <a:t>Encypher reading: Encypher: What is content provenance? (explainer): https://encypher.com/content-provenance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C2PA 2.4 is the technical reference for this pack. A valid signed claim need not be a true statement about the world. A record need not include every earlier edit. See both core guides.</a:t>
            </a:r>
          </a:p>
          <a:p>
            <a:r>
              <a:t>Encypher reading: Encypher: What is content provenance? (explainer): https://encypher.com/content-provenance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See Content Credentials, provenance and authenticity explained for definitions and primary sources. A signer can be a service or organization; do not assume the signing certificate identifies the human author.</a:t>
            </a:r>
          </a:p>
          <a:p>
            <a:r>
              <a:t>Encypher reading: Encypher: What is content provenance? (explainer): https://encypher.com/content-provenance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 invalid result needs investigation; it does not by itself establish fraud. Missing credentials mean provenance is unavailable through that route, not that the content is fake. Consult the Content Credentials guide.</a:t>
            </a:r>
          </a:p>
          <a:p>
            <a:r>
              <a:t>Encypher reading: Encypher: What is content provenance? (explainer): https://encypher.com/content-provenance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See PDF watermarking: visible labels and verifiable provenance. Use the guide's Adobe instructions for visible watermark steps. Keep an unsigned working copy and the final release separately.</a:t>
            </a:r>
          </a:p>
          <a:p>
            <a:r>
              <a:t>Encypher reading: Encypher: PDF content provenance (implementation guide): https://encypher.com/content-provenance/pdf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See PowerPoint and Keynote watermarks explained for official app-specific sources and instructions. This presentation is a PPTX, not a native Keynote file. Apple Keynote import has not been visually tested for this pack.</a:t>
            </a:r>
          </a:p>
          <a:p>
            <a:r>
              <a:t>Encypher reading: Encypher: What is content provenance? (explainer): https://encypher.com/content-provenance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Layering is a design choice, not a guarantee of regulatory compliance. Recovery using watermarks or fingerprints depends on the implemented system; no universal survival claim is made.</a:t>
            </a:r>
          </a:p>
          <a:p>
            <a:r>
              <a:t>Encypher reading: Encypher: What is content provenance? (explainer): https://encypher.com/content-provenance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a recommended evaluation workflow, not a report of tests performed on Encypher or any other product. Inspect both the original and the distributed copy; retain the verifier result and relevant version information.</a:t>
            </a:r>
          </a:p>
          <a:p>
            <a:r>
              <a:t>Encypher reading: Encypher: What is content provenance? (explainer): https://encypher.com/content-provenance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Encypher provides content provenance infrastructure. Product coverage depends on the format and workflow. Use non-sensitive samples and review upload handling before submitting documents. Optional signup: https://dashboard.encypher.com/signup?source=educational-resources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Encypher: What is content provenance? (explainer): https://encypher.com/content-provenance</a:t>
            </a:r>
          </a:p>
          <a:p>
            <a:r>
              <a:t>Encypher: C2PA and watermark verification (implementation guide): https://encypher.com/content-provenance/verification</a:t>
            </a:r>
          </a:p>
          <a:p>
            <a:r>
              <a:t>Encypher: PDF content provenance (implementation guide): https://encypher.com/content-provenance/pdf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C2PA 2.4 Explainer, sections 2, 7.2, 7.3 and 7.5: https://spec.c2pa.org/specifications/specifications/2.4/explainer/Explainer.html</a:t>
            </a:r>
          </a:p>
          <a:p>
            <a:r>
              <a:t>Google DeepMind: SynthID, how it works: https://deepmind.google/models/synthid/</a:t>
            </a:r>
          </a:p>
          <a:p>
            <a:r>
              <a:t>Google Gemini Help: verification results and SynthID limitations: https://support.google.com/gemini/answer/16722517</a:t>
            </a:r>
          </a:p>
          <a:p>
            <a:r>
              <a:t>OpenAI: AI text classifier, withdrawal notice and limitations (2023): https://openai.com/index/new-ai-classifier-for-indicating-ai-written-text/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C2PA 2.4 Technical Specification, introduction and technical overview: https://spec.c2pa.org/specifications/specifications/2.4/specs/C2PA_Specification.html</a:t>
            </a:r>
          </a:p>
          <a:p>
            <a:r>
              <a:t>Adobe: Add watermarks to PDFs in Acrobat on desktop: https://helpx.adobe.com/acrobat/desktop/edit-documents/add-backgrounds-and-watermarks/add-watermarks.html</a:t>
            </a:r>
          </a:p>
          <a:p>
            <a:r>
              <a:t>Adobe: Validate digital signatures: https://helpx.adobe.com/acrobat/desktop/e-sign-documents/manage-digital-signatures/validate-digital-sign.html</a:t>
            </a:r>
          </a:p>
          <a:p>
            <a:r>
              <a:t>Microsoft: Add a watermark to your slides: https://support.microsoft.com/en-us/office/add-a-watermark-to-your-slides-1246244d-f465-4e4f-b9f9-49acdae00ff1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Apple: Add and edit slide layouts in Keynote on Mac: https://support.apple.com/guide/keynote/add-and-edit-slide-layouts-tan7a2b69972/mac</a:t>
            </a:r>
          </a:p>
          <a:p>
            <a:r>
              <a:t>Apple: Export to PowerPoint or another file format in Keynote on Mac: https://support.apple.com/guide/keynote/export-to-powerpoint-or-another-file-format-tana0d19882a/mac</a:t>
            </a:r>
          </a:p>
          <a:p>
            <a:r>
              <a:t>Apple: Open or close a Keynote presentation on Mac: https://support.apple.com/guide/keynote/open-or-close-a-presentation-tan72232b56/mac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Relationship Id="rId4" Type="http://schemas.openxmlformats.org/officeDocument/2006/relationships/hyperlink" Target="https://encypher.com/content-provenance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Relationship Id="rId4" Type="http://schemas.openxmlformats.org/officeDocument/2006/relationships/hyperlink" Target="https://encypher.com/content-provenance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Relationship Id="rId4" Type="http://schemas.openxmlformats.org/officeDocument/2006/relationships/hyperlink" Target="https://encypher.com/content-provenance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Relationship Id="rId4" Type="http://schemas.openxmlformats.org/officeDocument/2006/relationships/hyperlink" Target="https://encypher.com/content-provenance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Relationship Id="rId4" Type="http://schemas.openxmlformats.org/officeDocument/2006/relationships/hyperlink" Target="https://encypher.com/content-provenance/pd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Relationship Id="rId4" Type="http://schemas.openxmlformats.org/officeDocument/2006/relationships/hyperlink" Target="https://encypher.com/content-provenance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Relationship Id="rId4" Type="http://schemas.openxmlformats.org/officeDocument/2006/relationships/hyperlink" Target="https://encypher.com/content-provenance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Relationship Id="rId4" Type="http://schemas.openxmlformats.org/officeDocument/2006/relationships/hyperlink" Target="https://encypher.com/content-provenance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encypher.com/content-provenance" TargetMode="External"/><Relationship Id="rId4" Type="http://schemas.openxmlformats.org/officeDocument/2006/relationships/hyperlink" Target="https://encypher.com/content-provenance/verification" TargetMode="External"/><Relationship Id="rId5" Type="http://schemas.openxmlformats.org/officeDocument/2006/relationships/hyperlink" Target="https://encypher.com/content-provenance/pdf" TargetMode="External"/><Relationship Id="rId6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spec.c2pa.org/specifications/specifications/2.4/explainer/Explainer.html" TargetMode="External"/><Relationship Id="rId4" Type="http://schemas.openxmlformats.org/officeDocument/2006/relationships/hyperlink" Target="https://deepmind.google/models/synthid/" TargetMode="External"/><Relationship Id="rId5" Type="http://schemas.openxmlformats.org/officeDocument/2006/relationships/hyperlink" Target="https://support.google.com/gemini/answer/16722517" TargetMode="External"/><Relationship Id="rId6" Type="http://schemas.openxmlformats.org/officeDocument/2006/relationships/hyperlink" Target="https://openai.com/index/new-ai-classifier-for-indicating-ai-written-text/" TargetMode="External"/><Relationship Id="rId7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spec.c2pa.org/specifications/specifications/2.4/specs/C2PA_Specification.html" TargetMode="External"/><Relationship Id="rId4" Type="http://schemas.openxmlformats.org/officeDocument/2006/relationships/hyperlink" Target="https://helpx.adobe.com/acrobat/desktop/edit-documents/add-backgrounds-and-watermarks/add-watermarks.html" TargetMode="External"/><Relationship Id="rId5" Type="http://schemas.openxmlformats.org/officeDocument/2006/relationships/hyperlink" Target="https://helpx.adobe.com/acrobat/desktop/e-sign-documents/manage-digital-signatures/validate-digital-sign.html" TargetMode="External"/><Relationship Id="rId6" Type="http://schemas.openxmlformats.org/officeDocument/2006/relationships/hyperlink" Target="https://support.microsoft.com/en-us/office/add-a-watermark-to-your-slides-1246244d-f465-4e4f-b9f9-49acdae00ff1" TargetMode="External"/><Relationship Id="rId7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support.apple.com/guide/keynote/add-and-edit-slide-layouts-tan7a2b69972/mac" TargetMode="External"/><Relationship Id="rId4" Type="http://schemas.openxmlformats.org/officeDocument/2006/relationships/hyperlink" Target="https://support.apple.com/guide/keynote/export-to-powerpoint-or-another-file-format-tana0d19882a/mac" TargetMode="External"/><Relationship Id="rId5" Type="http://schemas.openxmlformats.org/officeDocument/2006/relationships/hyperlink" Target="https://support.apple.com/guide/keynote/open-or-close-a-presentation-tan72232b56/mac" TargetMode="External"/><Relationship Id="rId6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92608"/>
            <a:ext cx="1737360" cy="2859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0" y="365760"/>
            <a:ext cx="338328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t>ENCYPHER FIELD GUIDES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24128"/>
            <a:ext cx="11064240" cy="10972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3400" b="1">
                <a:solidFill>
                  <a:srgbClr val="1B2F50"/>
                </a:solidFill>
                <a:latin typeface="Roboto"/>
              </a:defRPr>
            </a:pPr>
            <a:r>
              <a:t>Watermarks, Content Credentials and provenance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176272"/>
            <a:ext cx="11064240" cy="6858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A practical guide to reading the evidence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106070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Encypher Corporation | Educational resource | September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428232"/>
            <a:ext cx="5486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Understand the terms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Visible labels, AI watermarking and signed records do different jobs.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8056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Check the file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6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Learn what to inspect before relying on a PDF or presentation.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9244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7532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Know the limits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No mark or signature establishes factual truth on its own.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92608"/>
            <a:ext cx="1737360" cy="2859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0" y="365760"/>
            <a:ext cx="338328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t>ENCYPHER FIELD GUIDES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24128"/>
            <a:ext cx="11064240" cy="10972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3400" b="1">
                <a:solidFill>
                  <a:srgbClr val="1B2F50"/>
                </a:solidFill>
                <a:latin typeface="Roboto"/>
              </a:defRPr>
            </a:pPr>
            <a:r>
              <a:t>Start with the question you need answered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176272"/>
            <a:ext cx="11064240" cy="6858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A presentation marked CONFIDENTIAL still needs sharing controls.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106070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Encypher Corporation | Educational resource | September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428232"/>
            <a:ext cx="5486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2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What should a reader see?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Use a visible notice to communicate status, attribution or intended handling.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8056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What signal was embedded?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6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A watermark detector looks for a mark created by a particular marking system.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9244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7532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What record can I check?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Signed provenance lets a verifier examine recorded claims, their signature and their binding to an asset.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92608"/>
            <a:ext cx="1737360" cy="2859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0" y="365760"/>
            <a:ext cx="338328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t>ENCYPHER FIELD GUIDES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24128"/>
            <a:ext cx="11064240" cy="10972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3400" b="1">
                <a:solidFill>
                  <a:srgbClr val="1B2F50"/>
                </a:solidFill>
                <a:latin typeface="Roboto"/>
              </a:defRPr>
            </a:pPr>
            <a:r>
              <a:t>AI watermarking is not one technique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176272"/>
            <a:ext cx="11064240" cy="6858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Ask which generator, media type and detector the claim covers.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106070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Encypher Corporation | Educational resource | September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428232"/>
            <a:ext cx="5486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3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A deliberately embedded signal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Marking changes an output in a way the corresponding detector is designed to recognize.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8056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A result with conditions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6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Reliability depends on the scheme, content and transformations. Test your real distribution path.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9244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7532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A different task from classification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A post-hoc AI classifier estimates origin from content patterns without requiring a deliberately embedded mark.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053328"/>
            <a:ext cx="1106424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rPr>
                <a:hlinkClick r:id="rId4"/>
              </a:rPr>
              <a:t>Read more: encypher.com/content-provenance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92608"/>
            <a:ext cx="1737360" cy="2859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0" y="365760"/>
            <a:ext cx="338328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t>ENCYPHER FIELD GUIDES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24128"/>
            <a:ext cx="11064240" cy="10972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3400" b="1">
                <a:solidFill>
                  <a:srgbClr val="1B2F50"/>
                </a:solidFill>
                <a:latin typeface="Roboto"/>
              </a:defRPr>
            </a:pPr>
            <a:r>
              <a:t>C2PA makes provenance records checkable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176272"/>
            <a:ext cx="11064240" cy="6858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The standard is a way to carry and validate evidence about an asset.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106070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Encypher Corporation | Educational resource | September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428232"/>
            <a:ext cx="5486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Record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A manifest contains claims about the asset, such as recorded creation or editing actions.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8056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Sign and bind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6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A digital signature protects the claim; cryptographic bindings connect the record to the covered asset content.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9244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7532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Validate and interpret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Check signature, asset integrity and signer trust. Then read what the record actually says.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053328"/>
            <a:ext cx="1106424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rPr>
                <a:hlinkClick r:id="rId4"/>
              </a:rPr>
              <a:t>Read more: encypher.com/content-provenance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92608"/>
            <a:ext cx="1737360" cy="2859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0" y="365760"/>
            <a:ext cx="338328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t>ENCYPHER FIELD GUIDES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24128"/>
            <a:ext cx="11064240" cy="10972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3400" b="1">
                <a:solidFill>
                  <a:srgbClr val="1B2F50"/>
                </a:solidFill>
                <a:latin typeface="Roboto"/>
              </a:defRPr>
            </a:pPr>
            <a:r>
              <a:t>Three terms, three levels of meaning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176272"/>
            <a:ext cx="11064240" cy="6858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Content Credentials are a way to inspect provenance, not a truth badge.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106070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Encypher Corporation | Educational resource | September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428232"/>
            <a:ext cx="5486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5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Digital provenance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Information about the origin and history of a digital item.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8056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Content Credentials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6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The user-facing name for provenance information based on C2PA. Available fields depend on the record and the tool.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9244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7532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Content authenticity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A broader question about whether something is what it purports to be. Provenance contributes evidence; context and corroboration still matter.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053328"/>
            <a:ext cx="1106424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rPr>
                <a:hlinkClick r:id="rId4"/>
              </a:rPr>
              <a:t>Read more: encypher.com/content-provenance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92608"/>
            <a:ext cx="1737360" cy="2859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0" y="365760"/>
            <a:ext cx="338328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t>ENCYPHER FIELD GUIDES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24128"/>
            <a:ext cx="11064240" cy="10972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3400" b="1">
                <a:solidFill>
                  <a:srgbClr val="1B2F50"/>
                </a:solidFill>
                <a:latin typeface="Roboto"/>
              </a:defRPr>
            </a:pPr>
            <a:r>
              <a:t>Read a verification result in layers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176272"/>
            <a:ext cx="11064240" cy="6858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Illustrative example: a publisher sends a signed report.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106070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Encypher Corporation | Educational resource | September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428232"/>
            <a:ext cx="5486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6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1 / Integrity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Does the signed record validate, and does its content binding match this file?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8056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2 / Trust and claims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6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Who signed it? Is that signer trusted by this verifier? Which origin or edit claims are actually present?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9244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7532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3 / Context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Is this the intended edition? Do other sources support the report's factual claims?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053328"/>
            <a:ext cx="1106424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rPr>
                <a:hlinkClick r:id="rId4"/>
              </a:rPr>
              <a:t>Read more: encypher.com/content-provenance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92608"/>
            <a:ext cx="1737360" cy="2859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0" y="365760"/>
            <a:ext cx="338328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t>ENCYPHER FIELD GUIDES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24128"/>
            <a:ext cx="11064240" cy="10972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3400" b="1">
                <a:solidFill>
                  <a:srgbClr val="1B2F50"/>
                </a:solidFill>
                <a:latin typeface="Roboto"/>
              </a:defRPr>
            </a:pPr>
            <a:r>
              <a:t>PDF watermarks: label the page, check the record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176272"/>
            <a:ext cx="11064240" cy="6858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A visible DRAFT stamp communicates status. It does not sign the document.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106070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Encypher Corporation | Educational resource | September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428232"/>
            <a:ext cx="5486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7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Visible watermark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Text or an image placed on PDF pages. Check page range, contrast and print appearance.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8056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Digital signature or provenance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6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A separate mechanism. A conventional PDF signature and a C2PA credential are not interchangeable records.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9244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7532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Distribution check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Inspect and verify the exact version you send. Printing or exporting can change or omit evidence.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053328"/>
            <a:ext cx="1106424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rPr>
                <a:hlinkClick r:id="rId4"/>
              </a:rPr>
              <a:t>Read more: encypher.com/content-provenance/pdf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92608"/>
            <a:ext cx="1737360" cy="2859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0" y="365760"/>
            <a:ext cx="338328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t>ENCYPHER FIELD GUIDES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24128"/>
            <a:ext cx="11064240" cy="10972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3400" b="1">
                <a:solidFill>
                  <a:srgbClr val="1B2F50"/>
                </a:solidFill>
                <a:latin typeface="Roboto"/>
              </a:defRPr>
            </a:pPr>
            <a:r>
              <a:t>PowerPoint and Keynote: start with layouts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176272"/>
            <a:ext cx="11064240" cy="6858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A logo on one slide does not establish provenance for the deck.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106070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Encypher Corporation | Educational resource | September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428232"/>
            <a:ext cx="5486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8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PowerPoint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Use the slide master or relevant layout for a repeated visible label; check all layouts used by the deck.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8056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Keynote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6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Edit the slide layouts used by the presentation and add the intended text or image. Check individual slides.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9244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7532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Export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Open the exported PDF or PPTX. Inspect labels and recheck any separate provenance evidence.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053328"/>
            <a:ext cx="1106424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rPr>
                <a:hlinkClick r:id="rId4"/>
              </a:rPr>
              <a:t>Read more: encypher.com/content-provenance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92608"/>
            <a:ext cx="1737360" cy="2859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0" y="365760"/>
            <a:ext cx="338328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t>ENCYPHER FIELD GUIDES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24128"/>
            <a:ext cx="11064240" cy="10972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3400" b="1">
                <a:solidFill>
                  <a:srgbClr val="1B2F50"/>
                </a:solidFill>
                <a:latin typeface="Roboto"/>
              </a:defRPr>
            </a:pPr>
            <a:r>
              <a:t>Use layers for different jobs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176272"/>
            <a:ext cx="11064240" cy="6858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Choose controls from the requirement, not from the word watermark.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106070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Encypher Corporation | Educational resource | September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428232"/>
            <a:ext cx="5486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9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Communicate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Visible labels tell readers how a document is intended to be handled.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8056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Check evidence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6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Signed provenance links recorded claims to an asset. Some systems use watermarks to help recover a provenance record.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9244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7532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Restrict access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Sharing permissions and access controls govern who can retrieve a file. They do not make provenance complete.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053328"/>
            <a:ext cx="1106424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rPr>
                <a:hlinkClick r:id="rId4"/>
              </a:rPr>
              <a:t>Read more: encypher.com/content-provenance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92608"/>
            <a:ext cx="1737360" cy="2859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0" y="365760"/>
            <a:ext cx="338328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t>ENCYPHER FIELD GUIDES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24128"/>
            <a:ext cx="11064240" cy="10972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3400" b="1">
                <a:solidFill>
                  <a:srgbClr val="1B2F50"/>
                </a:solidFill>
                <a:latin typeface="Roboto"/>
              </a:defRPr>
            </a:pPr>
            <a:r>
              <a:t>A five-question release check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176272"/>
            <a:ext cx="11064240" cy="6858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Use one non-sensitive file and your actual sharing workflow.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106070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Encypher Corporation | Educational resource | September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428232"/>
            <a:ext cx="5486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10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Before release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What should the mark communicate? Which parts of the file does the provenance cover?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8056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At the recipient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6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Which tool can inspect the evidence? Does the result survive the export and delivery steps you actually use?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9244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7532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Before relying on it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What does this result leave unanswered about authorship, truth, ownership or earlier history?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053328"/>
            <a:ext cx="1106424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rPr>
                <a:hlinkClick r:id="rId4"/>
              </a:rPr>
              <a:t>Read more: encypher.com/content-provenance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92608"/>
            <a:ext cx="1737360" cy="2859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0" y="365760"/>
            <a:ext cx="338328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t>ENCYPHER FIELD GUIDES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24128"/>
            <a:ext cx="11064240" cy="10972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3400" b="1">
                <a:solidFill>
                  <a:srgbClr val="1B2F50"/>
                </a:solidFill>
                <a:latin typeface="Roboto"/>
              </a:defRPr>
            </a:pPr>
            <a:r>
              <a:t>Keep the guides beside the workflow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176272"/>
            <a:ext cx="11064240" cy="6858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Four short explainers, with practical steps and primary sources.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106070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Encypher Corporation | Educational resource | September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428232"/>
            <a:ext cx="5486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11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Learn the distinction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C2PA vs AI watermarking; Content Credentials, provenance and authenticity.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8056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Apply it to files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6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PDF watermarking; PowerPoint and Keynote watermarks.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92440" y="3154680"/>
            <a:ext cx="3584448" cy="2697480"/>
          </a:xfrm>
          <a:prstGeom prst="rect">
            <a:avLst/>
          </a:prstGeom>
          <a:solidFill>
            <a:srgbClr val="B7D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75320" y="3364992"/>
            <a:ext cx="3200400" cy="6400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2200" b="1">
                <a:solidFill>
                  <a:srgbClr val="1B2F50"/>
                </a:solidFill>
                <a:latin typeface="Roboto"/>
              </a:defRPr>
            </a:pPr>
            <a:r>
              <a:t>Try a public example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4187952"/>
            <a:ext cx="3200400" cy="1463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Visit encypher.com/try for the signed-text demo, or encypher.com/verify to inspect a supported signed file.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92608"/>
            <a:ext cx="1737360" cy="2859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0" y="365760"/>
            <a:ext cx="338328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t>ENCYPHER FIELD GUIDES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24128"/>
            <a:ext cx="11064240" cy="10972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3400" b="1">
                <a:solidFill>
                  <a:srgbClr val="1B2F50"/>
                </a:solidFill>
                <a:latin typeface="Roboto"/>
              </a:defRPr>
            </a:pPr>
            <a:r>
              <a:t>Encypher explainers and implementation guides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176272"/>
            <a:ext cx="11064240" cy="6858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Continue learning with Encypher. Standards and application references follow.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106070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Encypher Corporation | Educational resource | September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428232"/>
            <a:ext cx="5486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108960"/>
            <a:ext cx="10972800" cy="320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600" b="1">
                <a:solidFill>
                  <a:srgbClr val="1B2F50"/>
                </a:solidFill>
                <a:latin typeface="Roboto"/>
              </a:defRPr>
            </a:pPr>
            <a:r>
              <a:t>Encypher: What is content provenance? (explainer)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447288"/>
            <a:ext cx="10972800" cy="30175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rPr>
                <a:hlinkClick r:id="rId3"/>
              </a:rPr>
              <a:t>https://encypher.com/content-provenance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822191"/>
            <a:ext cx="10972800" cy="320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600" b="1">
                <a:solidFill>
                  <a:srgbClr val="1B2F50"/>
                </a:solidFill>
                <a:latin typeface="Roboto"/>
              </a:defRPr>
            </a:pPr>
            <a:r>
              <a:t>Encypher: C2PA and watermark verification (implementation guide)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160520"/>
            <a:ext cx="10972800" cy="30175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rPr>
                <a:hlinkClick r:id="rId4"/>
              </a:rPr>
              <a:t>https://encypher.com/content-provenance/verification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4535424"/>
            <a:ext cx="10972800" cy="320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600" b="1">
                <a:solidFill>
                  <a:srgbClr val="1B2F50"/>
                </a:solidFill>
                <a:latin typeface="Roboto"/>
              </a:defRPr>
            </a:pPr>
            <a:r>
              <a:t>Encypher: PDF content provenance (implementation guide)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873752"/>
            <a:ext cx="10972800" cy="30175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rPr>
                <a:hlinkClick r:id="rId5"/>
              </a:rPr>
              <a:t>https://encypher.com/content-provenance/pdf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92608"/>
            <a:ext cx="1737360" cy="2859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0" y="365760"/>
            <a:ext cx="338328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t>ENCYPHER FIELD GUIDES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24128"/>
            <a:ext cx="11064240" cy="10972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3400" b="1">
                <a:solidFill>
                  <a:srgbClr val="1B2F50"/>
                </a:solidFill>
                <a:latin typeface="Roboto"/>
              </a:defRPr>
            </a:pPr>
            <a:r>
              <a:t>Standards and application references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176272"/>
            <a:ext cx="11064240" cy="6858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Official specifications and vendor documentation. Checked September 11, 2026.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106070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Encypher Corporation | Educational resource | September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428232"/>
            <a:ext cx="5486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108960"/>
            <a:ext cx="10972800" cy="320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600" b="1">
                <a:solidFill>
                  <a:srgbClr val="1B2F50"/>
                </a:solidFill>
                <a:latin typeface="Roboto"/>
              </a:defRPr>
            </a:pPr>
            <a:r>
              <a:t>C2PA 2.4 Explainer, sections 2, 7.2, 7.3 and 7.5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447288"/>
            <a:ext cx="10972800" cy="30175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rPr>
                <a:hlinkClick r:id="rId3"/>
              </a:rPr>
              <a:t>https://spec.c2pa.org/specifications/specifications/2.4/explainer/Explainer.html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822191"/>
            <a:ext cx="10972800" cy="320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600" b="1">
                <a:solidFill>
                  <a:srgbClr val="1B2F50"/>
                </a:solidFill>
                <a:latin typeface="Roboto"/>
              </a:defRPr>
            </a:pPr>
            <a:r>
              <a:t>Google DeepMind: SynthID, how it works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160520"/>
            <a:ext cx="10972800" cy="30175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rPr>
                <a:hlinkClick r:id="rId4"/>
              </a:rPr>
              <a:t>https://deepmind.google/models/synthid/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4535424"/>
            <a:ext cx="10972800" cy="320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600" b="1">
                <a:solidFill>
                  <a:srgbClr val="1B2F50"/>
                </a:solidFill>
                <a:latin typeface="Roboto"/>
              </a:defRPr>
            </a:pPr>
            <a:r>
              <a:t>Google Gemini Help: verification results and SynthID limitations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873752"/>
            <a:ext cx="10972800" cy="30175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rPr>
                <a:hlinkClick r:id="rId5"/>
              </a:rPr>
              <a:t>https://support.google.com/gemini/answer/16722517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248656"/>
            <a:ext cx="10972800" cy="320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600" b="1">
                <a:solidFill>
                  <a:srgbClr val="1B2F50"/>
                </a:solidFill>
                <a:latin typeface="Roboto"/>
              </a:defRPr>
            </a:pPr>
            <a:r>
              <a:t>OpenAI: AI text classifier, withdrawal notice and limitations (2023)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586984"/>
            <a:ext cx="10972800" cy="30175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rPr>
                <a:hlinkClick r:id="rId6"/>
              </a:rPr>
              <a:t>https://openai.com/index/new-ai-classifier-for-indicating-ai-written-text/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92608"/>
            <a:ext cx="1737360" cy="2859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0" y="365760"/>
            <a:ext cx="338328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t>ENCYPHER FIELD GUIDES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24128"/>
            <a:ext cx="11064240" cy="10972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3400" b="1">
                <a:solidFill>
                  <a:srgbClr val="1B2F50"/>
                </a:solidFill>
                <a:latin typeface="Roboto"/>
              </a:defRPr>
            </a:pPr>
            <a:r>
              <a:t>Standards and application references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176272"/>
            <a:ext cx="11064240" cy="6858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Official specifications and vendor documentation. Checked September 11, 2026.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106070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Encypher Corporation | Educational resource | September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428232"/>
            <a:ext cx="5486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108960"/>
            <a:ext cx="10972800" cy="320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600" b="1">
                <a:solidFill>
                  <a:srgbClr val="1B2F50"/>
                </a:solidFill>
                <a:latin typeface="Roboto"/>
              </a:defRPr>
            </a:pPr>
            <a:r>
              <a:t>C2PA 2.4 Technical Specification, introduction and technical overview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447288"/>
            <a:ext cx="10972800" cy="30175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rPr>
                <a:hlinkClick r:id="rId3"/>
              </a:rPr>
              <a:t>https://spec.c2pa.org/specifications/specifications/2.4/specs/C2PA_Specification.html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822191"/>
            <a:ext cx="10972800" cy="320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600" b="1">
                <a:solidFill>
                  <a:srgbClr val="1B2F50"/>
                </a:solidFill>
                <a:latin typeface="Roboto"/>
              </a:defRPr>
            </a:pPr>
            <a:r>
              <a:t>Adobe: Add watermarks to PDFs in Acrobat on desktop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160520"/>
            <a:ext cx="10972800" cy="30175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rPr>
                <a:hlinkClick r:id="rId4"/>
              </a:rPr>
              <a:t>https://helpx.adobe.com/acrobat/desktop/edit-documents/add-backgrounds-and-watermarks/add-watermarks.html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4535424"/>
            <a:ext cx="10972800" cy="320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600" b="1">
                <a:solidFill>
                  <a:srgbClr val="1B2F50"/>
                </a:solidFill>
                <a:latin typeface="Roboto"/>
              </a:defRPr>
            </a:pPr>
            <a:r>
              <a:t>Adobe: Validate digital signatures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873752"/>
            <a:ext cx="10972800" cy="30175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rPr>
                <a:hlinkClick r:id="rId5"/>
              </a:rPr>
              <a:t>https://helpx.adobe.com/acrobat/desktop/e-sign-documents/manage-digital-signatures/validate-digital-sign.html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248656"/>
            <a:ext cx="10972800" cy="320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600" b="1">
                <a:solidFill>
                  <a:srgbClr val="1B2F50"/>
                </a:solidFill>
                <a:latin typeface="Roboto"/>
              </a:defRPr>
            </a:pPr>
            <a:r>
              <a:t>Microsoft: Add a watermark to your slides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586984"/>
            <a:ext cx="10972800" cy="30175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rPr>
                <a:hlinkClick r:id="rId6"/>
              </a:rPr>
              <a:t>https://support.microsoft.com/en-us/office/add-a-watermark-to-your-slides-1246244d-f465-4e4f-b9f9-49acdae00ff1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92608"/>
            <a:ext cx="1737360" cy="2859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0" y="365760"/>
            <a:ext cx="338328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t>ENCYPHER FIELD GUIDES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24128"/>
            <a:ext cx="11064240" cy="10972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3400" b="1">
                <a:solidFill>
                  <a:srgbClr val="1B2F50"/>
                </a:solidFill>
                <a:latin typeface="Roboto"/>
              </a:defRPr>
            </a:pPr>
            <a:r>
              <a:t>Standards and application references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176272"/>
            <a:ext cx="11064240" cy="6858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800" b="0">
                <a:solidFill>
                  <a:srgbClr val="1B2F50"/>
                </a:solidFill>
                <a:latin typeface="Roboto"/>
              </a:defRPr>
            </a:pPr>
            <a:r>
              <a:t>Official specifications and vendor documentation. Checked September 11, 2026.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106070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Encypher Corporation | Educational resource | September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428232"/>
            <a:ext cx="54864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000" b="0">
                <a:solidFill>
                  <a:srgbClr val="1B2F50"/>
                </a:solidFill>
                <a:latin typeface="Roboto"/>
              </a:defRPr>
            </a:pPr>
            <a:r>
              <a:t>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108960"/>
            <a:ext cx="10972800" cy="320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600" b="1">
                <a:solidFill>
                  <a:srgbClr val="1B2F50"/>
                </a:solidFill>
                <a:latin typeface="Roboto"/>
              </a:defRPr>
            </a:pPr>
            <a:r>
              <a:t>Apple: Add and edit slide layouts in Keynote on Mac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447288"/>
            <a:ext cx="10972800" cy="30175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rPr>
                <a:hlinkClick r:id="rId3"/>
              </a:rPr>
              <a:t>https://support.apple.com/guide/keynote/add-and-edit-slide-layouts-tan7a2b69972/mac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822191"/>
            <a:ext cx="10972800" cy="320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600" b="1">
                <a:solidFill>
                  <a:srgbClr val="1B2F50"/>
                </a:solidFill>
                <a:latin typeface="Roboto"/>
              </a:defRPr>
            </a:pPr>
            <a:r>
              <a:t>Apple: Export to PowerPoint or another file format in Keynote on Mac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160520"/>
            <a:ext cx="10972800" cy="30175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rPr>
                <a:hlinkClick r:id="rId4"/>
              </a:rPr>
              <a:t>https://support.apple.com/guide/keynote/export-to-powerpoint-or-another-file-format-tana0d19882a/mac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4535424"/>
            <a:ext cx="10972800" cy="320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600" b="1">
                <a:solidFill>
                  <a:srgbClr val="1B2F50"/>
                </a:solidFill>
                <a:latin typeface="Roboto"/>
              </a:defRPr>
            </a:pPr>
            <a:r>
              <a:t>Apple: Open or close a Keynote presentation on Mac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873752"/>
            <a:ext cx="10972800" cy="30175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>
              <a:defRPr sz="1100" b="0">
                <a:solidFill>
                  <a:srgbClr val="1B2F50"/>
                </a:solidFill>
                <a:latin typeface="Roboto"/>
              </a:defRPr>
            </a:pPr>
            <a:r>
              <a:rPr>
                <a:hlinkClick r:id="rId5"/>
              </a:rPr>
              <a:t>https://support.apple.com/guide/keynote/open-or-close-a-presentation-tan72232b56/mac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Watermarks, Content Credentials and provenance</dc:title>
  <dc:subject/>
  <dc:creator>Encypher Corporation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